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149" r:id="rId2"/>
    <p:sldId id="3162" r:id="rId3"/>
    <p:sldId id="3170" r:id="rId4"/>
    <p:sldId id="3164" r:id="rId5"/>
    <p:sldId id="3173" r:id="rId6"/>
    <p:sldId id="3165" r:id="rId7"/>
    <p:sldId id="3169" r:id="rId8"/>
    <p:sldId id="3171" r:id="rId9"/>
    <p:sldId id="3161" r:id="rId10"/>
    <p:sldId id="3163" r:id="rId11"/>
    <p:sldId id="3172" r:id="rId12"/>
  </p:sldIdLst>
  <p:sldSz cx="12858750" cy="723265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304"/>
    <a:srgbClr val="F0A12C"/>
    <a:srgbClr val="1CB7F1"/>
    <a:srgbClr val="FBBF09"/>
    <a:srgbClr val="0170C1"/>
    <a:srgbClr val="006AB6"/>
    <a:srgbClr val="8ED7F1"/>
    <a:srgbClr val="D52C0A"/>
    <a:srgbClr val="535353"/>
    <a:srgbClr val="30B9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5652" autoAdjust="0"/>
  </p:normalViewPr>
  <p:slideViewPr>
    <p:cSldViewPr>
      <p:cViewPr>
        <p:scale>
          <a:sx n="100" d="100"/>
          <a:sy n="100" d="100"/>
        </p:scale>
        <p:origin x="-648" y="-168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2018-04-17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04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37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0270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C381-27B4-495F-B171-7C5DEA9C8DA3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72D4F-DDA0-47ED-B7FB-95D71B087A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760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J:\易易联\自家设备\商标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255" y="5200501"/>
            <a:ext cx="504055" cy="59556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5061223" y="1456085"/>
            <a:ext cx="6265217" cy="998314"/>
          </a:xfrm>
        </p:spPr>
        <p:txBody>
          <a:bodyPr>
            <a:normAutofit fontScale="90000"/>
          </a:bodyPr>
          <a:lstStyle/>
          <a:p>
            <a:pPr algn="ctr" rtl="0" fontAlgn="base"/>
            <a:r>
              <a:rPr lang="zh-CN" altLang="zh-CN" sz="4400" b="1" kern="12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黑体"/>
                <a:ea typeface="黑体"/>
                <a:cs typeface="+mn-cs"/>
              </a:rPr>
              <a:t>产品选型及测试应用说明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7287" y="5272509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莆田市城厢区易易联电子设备有限公司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http://www.chinaeelink.com</a:t>
            </a:r>
          </a:p>
        </p:txBody>
      </p:sp>
    </p:spTree>
    <p:extLst>
      <p:ext uri="{BB962C8B-B14F-4D97-AF65-F5344CB8AC3E}">
        <p14:creationId xmlns:p14="http://schemas.microsoft.com/office/powerpoint/2010/main" xmlns="" val="4071492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467625" y="2540359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467625" y="1761543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81665" y="3960698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5279" y="3544317"/>
            <a:ext cx="1008112" cy="11521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73391" y="3616325"/>
            <a:ext cx="144015" cy="100811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7407" y="3328293"/>
            <a:ext cx="720080" cy="15841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49455" y="3400301"/>
            <a:ext cx="288032" cy="1440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21463" y="354431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21463" y="3760341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21463" y="3976365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21463" y="4192389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717407" y="3472309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T/R+</a:t>
            </a:r>
            <a:endParaRPr lang="zh-CN" altLang="en-US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6717407" y="3688333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T/R-</a:t>
            </a:r>
            <a:endParaRPr lang="zh-CN" altLang="en-US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6717407" y="3904357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GND</a:t>
            </a:r>
            <a:endParaRPr lang="zh-CN" alt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6717407" y="4105573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VCC</a:t>
            </a:r>
            <a:endParaRPr lang="zh-CN" altLang="en-US" sz="900" dirty="0"/>
          </a:p>
        </p:txBody>
      </p:sp>
      <p:sp>
        <p:nvSpPr>
          <p:cNvPr id="22" name="矩形 21"/>
          <p:cNvSpPr/>
          <p:nvPr/>
        </p:nvSpPr>
        <p:spPr>
          <a:xfrm>
            <a:off x="4845200" y="2896246"/>
            <a:ext cx="2498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Z-TEK </a:t>
            </a:r>
            <a:r>
              <a:rPr lang="zh-CN" altLang="en-US" b="1" dirty="0"/>
              <a:t>力特 </a:t>
            </a:r>
            <a:r>
              <a:rPr lang="en-US" altLang="zh-CN" b="1" dirty="0" smtClean="0"/>
              <a:t>USB</a:t>
            </a:r>
            <a:r>
              <a:rPr lang="zh-CN" altLang="en-US" b="1" dirty="0" smtClean="0"/>
              <a:t>转</a:t>
            </a:r>
            <a:r>
              <a:rPr lang="en-US" altLang="zh-CN" b="1" dirty="0"/>
              <a:t>RS485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100783" y="260821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直接连接符 24"/>
          <p:cNvCxnSpPr>
            <a:stCxn id="14" idx="6"/>
          </p:cNvCxnSpPr>
          <p:nvPr/>
        </p:nvCxnSpPr>
        <p:spPr>
          <a:xfrm>
            <a:off x="7365479" y="3616325"/>
            <a:ext cx="1872208" cy="288032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437488" y="3976366"/>
            <a:ext cx="1800200" cy="144016"/>
          </a:xfrm>
          <a:prstGeom prst="line">
            <a:avLst/>
          </a:prstGeom>
          <a:ln w="508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97528" y="3976366"/>
            <a:ext cx="1476164" cy="18002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941544" y="4048374"/>
            <a:ext cx="1368152" cy="1800201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34165">
            <a:off x="6279980" y="5587621"/>
            <a:ext cx="1862678" cy="87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7941543" y="3544317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R+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53512" y="4120382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R-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77848" y="2536206"/>
            <a:ext cx="1478111" cy="15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istrator\Desktop\新建文件夹 (2)\未标题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6768" y="3040262"/>
            <a:ext cx="1728192" cy="2596163"/>
          </a:xfrm>
          <a:prstGeom prst="rect">
            <a:avLst/>
          </a:prstGeom>
          <a:noFill/>
        </p:spPr>
      </p:pic>
      <p:sp>
        <p:nvSpPr>
          <p:cNvPr id="23" name="左右箭头 22"/>
          <p:cNvSpPr/>
          <p:nvPr/>
        </p:nvSpPr>
        <p:spPr>
          <a:xfrm rot="20581436">
            <a:off x="1744978" y="4275008"/>
            <a:ext cx="2088241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7087" y="3832349"/>
            <a:ext cx="1008112" cy="6480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9237688" y="3760342"/>
            <a:ext cx="1440160" cy="252602"/>
          </a:xfrm>
          <a:prstGeom prst="line">
            <a:avLst/>
          </a:prstGeom>
          <a:ln w="381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24719" y="1888133"/>
            <a:ext cx="1180931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3477047" y="1240061"/>
            <a:ext cx="0" cy="6480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8301583" y="1240061"/>
            <a:ext cx="0" cy="6480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532831" y="131206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设备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21263" y="1312069"/>
            <a:ext cx="115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25719" y="1312069"/>
            <a:ext cx="1934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RS485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41143" y="51284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实物参考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流程图: 联系 43"/>
          <p:cNvSpPr/>
          <p:nvPr/>
        </p:nvSpPr>
        <p:spPr>
          <a:xfrm>
            <a:off x="3549055" y="5056485"/>
            <a:ext cx="2376264" cy="1296144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新建文件夹 (2)\TB2PTtDaCXlpuFjy0FeXXcJbFXa_!!10679827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3111" y="5128493"/>
            <a:ext cx="1348980" cy="1306934"/>
          </a:xfrm>
          <a:prstGeom prst="rect">
            <a:avLst/>
          </a:prstGeom>
          <a:noFill/>
        </p:spPr>
      </p:pic>
      <p:sp>
        <p:nvSpPr>
          <p:cNvPr id="48" name="圆角矩形 47"/>
          <p:cNvSpPr/>
          <p:nvPr/>
        </p:nvSpPr>
        <p:spPr>
          <a:xfrm>
            <a:off x="4845199" y="3688333"/>
            <a:ext cx="720080" cy="9361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221463" y="4408413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221463" y="462443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8373592" y="520050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红黑色线电源，不分正负</a:t>
            </a:r>
            <a:endParaRPr lang="en-US" altLang="zh-CN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电压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12V~24V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221463" y="2176165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1109895" y="2176165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>
            <a:off x="7221463" y="2536205"/>
            <a:ext cx="381642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373591" y="2176165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&gt;15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标题 63"/>
          <p:cNvSpPr>
            <a:spLocks noGrp="1"/>
          </p:cNvSpPr>
          <p:nvPr>
            <p:ph type="title" idx="4294967295"/>
          </p:nvPr>
        </p:nvSpPr>
        <p:spPr>
          <a:xfrm>
            <a:off x="1244799" y="303957"/>
            <a:ext cx="6193209" cy="504056"/>
          </a:xfrm>
        </p:spPr>
        <p:txBody>
          <a:bodyPr>
            <a:normAutofit/>
          </a:bodyPr>
          <a:lstStyle/>
          <a:p>
            <a:pPr rtl="0" fontAlgn="base"/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RS485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(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电脑无串口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)</a:t>
            </a:r>
            <a:endParaRPr lang="zh-CN" altLang="zh-CN" sz="2400" b="1" kern="1200" dirty="0" smtClean="0">
              <a:solidFill>
                <a:schemeClr val="tx1"/>
              </a:solidFill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黑体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45" grpId="0"/>
      <p:bldP spid="46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031" y="2032149"/>
            <a:ext cx="19621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467625" y="2540359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81665" y="3960698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44799" y="1384077"/>
            <a:ext cx="5184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有些电脑具有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接口，比如研华的某些工控机：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4701183" y="3904357"/>
            <a:ext cx="4536504" cy="108012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701183" y="3976367"/>
            <a:ext cx="4536505" cy="1152126"/>
          </a:xfrm>
          <a:prstGeom prst="line">
            <a:avLst/>
          </a:prstGeom>
          <a:ln w="508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97528" y="3976366"/>
            <a:ext cx="1476164" cy="18002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941544" y="4048374"/>
            <a:ext cx="1368152" cy="1800201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34165">
            <a:off x="6279980" y="5587621"/>
            <a:ext cx="1862678" cy="87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5637287" y="4264397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485A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53311" y="4840461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485B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77848" y="2536206"/>
            <a:ext cx="1478111" cy="15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7" name="直接连接符 46"/>
          <p:cNvCxnSpPr/>
          <p:nvPr/>
        </p:nvCxnSpPr>
        <p:spPr>
          <a:xfrm flipV="1">
            <a:off x="9237688" y="3760342"/>
            <a:ext cx="1440160" cy="252602"/>
          </a:xfrm>
          <a:prstGeom prst="line">
            <a:avLst/>
          </a:prstGeom>
          <a:ln w="381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373592" y="520050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红黑色线电源，不分正负</a:t>
            </a:r>
            <a:endParaRPr lang="en-US" altLang="zh-CN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电压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12V~24V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221463" y="2176165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1109895" y="2176165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>
            <a:off x="7221463" y="2536205"/>
            <a:ext cx="381642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373591" y="2176165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&gt;15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标题 63"/>
          <p:cNvSpPr>
            <a:spLocks noGrp="1"/>
          </p:cNvSpPr>
          <p:nvPr>
            <p:ph type="title" idx="4294967295"/>
          </p:nvPr>
        </p:nvSpPr>
        <p:spPr>
          <a:xfrm>
            <a:off x="1244799" y="303957"/>
            <a:ext cx="6193209" cy="504056"/>
          </a:xfrm>
        </p:spPr>
        <p:txBody>
          <a:bodyPr>
            <a:normAutofit/>
          </a:bodyPr>
          <a:lstStyle/>
          <a:p>
            <a:pPr rtl="0" fontAlgn="base"/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RS485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(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电脑</a:t>
            </a:r>
            <a:r>
              <a:rPr lang="zh-CN" altLang="en-US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有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485</a:t>
            </a:r>
            <a:r>
              <a:rPr lang="zh-CN" altLang="en-US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接口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)</a:t>
            </a:r>
            <a:endParaRPr lang="zh-CN" altLang="zh-CN" sz="2400" b="1" kern="1200" dirty="0" smtClean="0">
              <a:solidFill>
                <a:schemeClr val="tx1"/>
              </a:solidFill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黑体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45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920"/>
            <a:ext cx="2756967" cy="26962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3044999" y="1744117"/>
            <a:ext cx="25650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产品特点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4" name="Group 18"/>
          <p:cNvGrpSpPr>
            <a:grpSpLocks/>
          </p:cNvGrpSpPr>
          <p:nvPr/>
        </p:nvGrpSpPr>
        <p:grpSpPr bwMode="auto">
          <a:xfrm>
            <a:off x="2468935" y="1672109"/>
            <a:ext cx="432048" cy="434421"/>
            <a:chOff x="0" y="0"/>
            <a:chExt cx="364" cy="366"/>
          </a:xfrm>
        </p:grpSpPr>
        <p:sp>
          <p:nvSpPr>
            <p:cNvPr id="5147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8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41" name="Line 29"/>
          <p:cNvSpPr>
            <a:spLocks noChangeShapeType="1"/>
          </p:cNvSpPr>
          <p:nvPr/>
        </p:nvSpPr>
        <p:spPr bwMode="auto">
          <a:xfrm>
            <a:off x="956767" y="375965"/>
            <a:ext cx="3214688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Text Box 31"/>
          <p:cNvSpPr txBox="1">
            <a:spLocks noChangeArrowheads="1"/>
          </p:cNvSpPr>
          <p:nvPr/>
        </p:nvSpPr>
        <p:spPr bwMode="auto">
          <a:xfrm>
            <a:off x="2113527" y="523945"/>
            <a:ext cx="1974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zh-CN" sz="28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4" name="Line 32"/>
          <p:cNvSpPr>
            <a:spLocks noChangeShapeType="1"/>
          </p:cNvSpPr>
          <p:nvPr/>
        </p:nvSpPr>
        <p:spPr bwMode="auto">
          <a:xfrm>
            <a:off x="956767" y="1024037"/>
            <a:ext cx="3214688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标题 22"/>
          <p:cNvSpPr>
            <a:spLocks noGrp="1"/>
          </p:cNvSpPr>
          <p:nvPr>
            <p:ph type="title" idx="4294967295"/>
          </p:nvPr>
        </p:nvSpPr>
        <p:spPr>
          <a:xfrm>
            <a:off x="884759" y="303957"/>
            <a:ext cx="1368673" cy="854298"/>
          </a:xfrm>
        </p:spPr>
        <p:txBody>
          <a:bodyPr/>
          <a:lstStyle/>
          <a:p>
            <a:pPr rtl="0" eaLnBrk="1" fontAlgn="base" hangingPunct="1"/>
            <a:r>
              <a:rPr lang="zh-CN" altLang="zh-CN" sz="3600" b="1" kern="1200" dirty="0" smtClean="0">
                <a:solidFill>
                  <a:schemeClr val="tx1"/>
                </a:solidFill>
                <a:latin typeface="Calibri"/>
                <a:ea typeface="微软雅黑"/>
                <a:cs typeface="+mn-cs"/>
              </a:rPr>
              <a:t>目录</a:t>
            </a:r>
            <a:endParaRPr lang="zh-CN" altLang="en-US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3477047" y="2248173"/>
            <a:ext cx="25650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声光报警器选型表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Group 18"/>
          <p:cNvGrpSpPr>
            <a:grpSpLocks/>
          </p:cNvGrpSpPr>
          <p:nvPr/>
        </p:nvGrpSpPr>
        <p:grpSpPr bwMode="auto">
          <a:xfrm>
            <a:off x="2900983" y="2176165"/>
            <a:ext cx="432048" cy="434421"/>
            <a:chOff x="0" y="0"/>
            <a:chExt cx="364" cy="366"/>
          </a:xfrm>
        </p:grpSpPr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3909095" y="2752229"/>
            <a:ext cx="367240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USB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声光报警器测试连接图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Group 18"/>
          <p:cNvGrpSpPr>
            <a:grpSpLocks/>
          </p:cNvGrpSpPr>
          <p:nvPr/>
        </p:nvGrpSpPr>
        <p:grpSpPr bwMode="auto">
          <a:xfrm>
            <a:off x="3333031" y="2680221"/>
            <a:ext cx="432048" cy="434421"/>
            <a:chOff x="0" y="0"/>
            <a:chExt cx="364" cy="366"/>
          </a:xfrm>
        </p:grpSpPr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4341143" y="3256285"/>
            <a:ext cx="52565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RS232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串口声光报警器测试连接图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电脑有串口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18"/>
          <p:cNvGrpSpPr>
            <a:grpSpLocks/>
          </p:cNvGrpSpPr>
          <p:nvPr/>
        </p:nvGrpSpPr>
        <p:grpSpPr bwMode="auto">
          <a:xfrm>
            <a:off x="3765079" y="3184277"/>
            <a:ext cx="432048" cy="434421"/>
            <a:chOff x="0" y="0"/>
            <a:chExt cx="364" cy="366"/>
          </a:xfrm>
        </p:grpSpPr>
        <p:sp>
          <p:nvSpPr>
            <p:cNvPr id="35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4773191" y="3760341"/>
            <a:ext cx="63367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RS232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串口声光报警器测试连接图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电脑无串口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18"/>
          <p:cNvGrpSpPr>
            <a:grpSpLocks/>
          </p:cNvGrpSpPr>
          <p:nvPr/>
        </p:nvGrpSpPr>
        <p:grpSpPr bwMode="auto">
          <a:xfrm>
            <a:off x="4197127" y="3688333"/>
            <a:ext cx="432048" cy="434421"/>
            <a:chOff x="0" y="0"/>
            <a:chExt cx="364" cy="366"/>
          </a:xfrm>
        </p:grpSpPr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5133231" y="4264397"/>
            <a:ext cx="57606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RS485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声光报警器测试连接图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电脑有串口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Group 18"/>
          <p:cNvGrpSpPr>
            <a:grpSpLocks/>
          </p:cNvGrpSpPr>
          <p:nvPr/>
        </p:nvGrpSpPr>
        <p:grpSpPr bwMode="auto">
          <a:xfrm>
            <a:off x="4557167" y="4192389"/>
            <a:ext cx="432048" cy="434421"/>
            <a:chOff x="0" y="0"/>
            <a:chExt cx="364" cy="366"/>
          </a:xfrm>
        </p:grpSpPr>
        <p:sp>
          <p:nvSpPr>
            <p:cNvPr id="43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Rectangle 16"/>
          <p:cNvSpPr>
            <a:spLocks noChangeArrowheads="1"/>
          </p:cNvSpPr>
          <p:nvPr/>
        </p:nvSpPr>
        <p:spPr bwMode="auto">
          <a:xfrm>
            <a:off x="5493271" y="4768453"/>
            <a:ext cx="53285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RS485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声光报警器测试连接图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电脑无串口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Group 18"/>
          <p:cNvGrpSpPr>
            <a:grpSpLocks/>
          </p:cNvGrpSpPr>
          <p:nvPr/>
        </p:nvGrpSpPr>
        <p:grpSpPr bwMode="auto">
          <a:xfrm>
            <a:off x="4917207" y="4696445"/>
            <a:ext cx="432048" cy="434421"/>
            <a:chOff x="0" y="0"/>
            <a:chExt cx="364" cy="366"/>
          </a:xfrm>
        </p:grpSpPr>
        <p:sp>
          <p:nvSpPr>
            <p:cNvPr id="47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Rectangle 16"/>
          <p:cNvSpPr>
            <a:spLocks noChangeArrowheads="1"/>
          </p:cNvSpPr>
          <p:nvPr/>
        </p:nvSpPr>
        <p:spPr bwMode="auto">
          <a:xfrm>
            <a:off x="5925319" y="5272509"/>
            <a:ext cx="57606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RS485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声光报警器测试连接图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电脑有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485</a:t>
            </a:r>
            <a:r>
              <a:rPr lang="zh-CN" altLang="en-US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接口</a:t>
            </a:r>
            <a:r>
              <a:rPr lang="en-US" altLang="zh-CN" sz="2000" b="1" dirty="0" smtClean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1600" b="1" dirty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Group 18"/>
          <p:cNvGrpSpPr>
            <a:grpSpLocks/>
          </p:cNvGrpSpPr>
          <p:nvPr/>
        </p:nvGrpSpPr>
        <p:grpSpPr bwMode="auto">
          <a:xfrm>
            <a:off x="5349255" y="5200501"/>
            <a:ext cx="432048" cy="434421"/>
            <a:chOff x="0" y="0"/>
            <a:chExt cx="364" cy="366"/>
          </a:xfrm>
        </p:grpSpPr>
        <p:sp>
          <p:nvSpPr>
            <p:cNvPr id="51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937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32" grpId="0"/>
      <p:bldP spid="5141" grpId="0" animBg="1"/>
      <p:bldP spid="5143" grpId="0"/>
      <p:bldP spid="5144" grpId="0" animBg="1"/>
      <p:bldP spid="24" grpId="0"/>
      <p:bldP spid="29" grpId="0"/>
      <p:bldP spid="33" grpId="0"/>
      <p:bldP spid="37" grpId="0"/>
      <p:bldP spid="41" grpId="0"/>
      <p:bldP spid="45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751" y="3472309"/>
            <a:ext cx="1793776" cy="179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6967" y="1384077"/>
            <a:ext cx="438309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743" y="2320181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 idx="4294967295"/>
          </p:nvPr>
        </p:nvSpPr>
        <p:spPr>
          <a:xfrm>
            <a:off x="1820863" y="303957"/>
            <a:ext cx="2304256" cy="591989"/>
          </a:xfrm>
        </p:spPr>
        <p:txBody>
          <a:bodyPr/>
          <a:lstStyle/>
          <a:p>
            <a:pPr rtl="0" eaLnBrk="1" fontAlgn="base" latinLnBrk="0" hangingPunct="1"/>
            <a:r>
              <a:rPr lang="zh-CN" altLang="zh-CN" sz="3200" b="1" kern="1200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  <a:cs typeface="+mn-cs"/>
              </a:rPr>
              <a:t>产品特点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96727" y="4912469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采用专用报警喇叭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13551" y="1600101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一般同类型的报警器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49655" y="2248173"/>
            <a:ext cx="1656184" cy="134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509495" y="3688333"/>
            <a:ext cx="50658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采用压电喇叭，声音尖锐刺耳，价格便宜，而且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报警工作时间短，容易损坏，而本公司的产品采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用防磁报警专用喇叭，声音柔和，可以长时间报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警工作，使用寿命长。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6727" y="1384077"/>
          <a:ext cx="11809314" cy="525658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20"/>
                <a:gridCol w="898867"/>
                <a:gridCol w="553149"/>
                <a:gridCol w="1106298"/>
                <a:gridCol w="622293"/>
                <a:gridCol w="898867"/>
                <a:gridCol w="968010"/>
                <a:gridCol w="760579"/>
                <a:gridCol w="2834887"/>
                <a:gridCol w="1382872"/>
                <a:gridCol w="1382872"/>
              </a:tblGrid>
              <a:tr h="522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序号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型号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接口</a:t>
                      </a:r>
                      <a:endParaRPr lang="en-US" altLang="zh-CN" sz="11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类型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工作电压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形状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报警响度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声音</a:t>
                      </a:r>
                      <a:endParaRPr lang="en-US" altLang="zh-CN" sz="11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类型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音量是否可控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应用场合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建议线路</a:t>
                      </a:r>
                      <a:endParaRPr lang="en-US" altLang="zh-CN" sz="11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zh-CN" altLang="en-US" sz="11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控制长度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参考图片</a:t>
                      </a:r>
                      <a:endParaRPr lang="zh-CN" altLang="en-US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4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1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SG-USB-F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USB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5V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USB</a:t>
                      </a:r>
                      <a:r>
                        <a:rPr lang="zh-CN" altLang="en-US" sz="1050" dirty="0" smtClean="0"/>
                        <a:t>取电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方形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90~100dB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2</a:t>
                      </a:r>
                      <a:r>
                        <a:rPr lang="zh-CN" altLang="en-US" sz="1050" dirty="0" smtClean="0"/>
                        <a:t>种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不可控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dirty="0" smtClean="0"/>
                        <a:t>控制简单，直接与电脑的</a:t>
                      </a:r>
                      <a:r>
                        <a:rPr lang="en-US" altLang="zh-CN" sz="1050" dirty="0" smtClean="0"/>
                        <a:t>USB</a:t>
                      </a:r>
                      <a:r>
                        <a:rPr lang="zh-CN" altLang="en-US" sz="1050" dirty="0" smtClean="0"/>
                        <a:t>相联，生成虚拟串口，向虚拟串口发送指令。本设备只能用于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5</a:t>
                      </a:r>
                      <a:r>
                        <a:rPr lang="zh-CN" altLang="en-US" sz="1050" dirty="0" smtClean="0"/>
                        <a:t>米以内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4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2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SG-232-F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串口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5V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USB</a:t>
                      </a:r>
                      <a:r>
                        <a:rPr lang="zh-CN" altLang="en-US" sz="1050" dirty="0" smtClean="0"/>
                        <a:t>取电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方形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90~100dB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2</a:t>
                      </a:r>
                      <a:r>
                        <a:rPr lang="zh-CN" altLang="en-US" sz="1050" dirty="0" smtClean="0"/>
                        <a:t>种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不可控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控制简单，直接与设备的串口相联，并提供</a:t>
                      </a:r>
                      <a:r>
                        <a:rPr lang="en-US" altLang="zh-CN" sz="1050" dirty="0" smtClean="0"/>
                        <a:t>5V</a:t>
                      </a:r>
                      <a:r>
                        <a:rPr lang="zh-CN" altLang="en-US" sz="1050" dirty="0" smtClean="0"/>
                        <a:t>的电源，向串口发送指令。本设备只能用于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15</a:t>
                      </a:r>
                      <a:r>
                        <a:rPr lang="zh-CN" altLang="en-US" sz="1050" dirty="0" smtClean="0"/>
                        <a:t>米以内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4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3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SG-485-F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RS485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直流</a:t>
                      </a:r>
                      <a:r>
                        <a:rPr lang="en-US" altLang="zh-CN" sz="1050" dirty="0" smtClean="0"/>
                        <a:t>12V~24V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方形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90~100dB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2</a:t>
                      </a:r>
                      <a:r>
                        <a:rPr lang="zh-CN" altLang="en-US" sz="1050" dirty="0" smtClean="0"/>
                        <a:t>种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不可控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dirty="0" smtClean="0"/>
                        <a:t>联接较为复杂，设备的</a:t>
                      </a:r>
                      <a:r>
                        <a:rPr lang="en-US" altLang="zh-CN" sz="1050" dirty="0" smtClean="0"/>
                        <a:t>RS485</a:t>
                      </a:r>
                      <a:r>
                        <a:rPr lang="zh-CN" altLang="en-US" sz="1050" dirty="0" smtClean="0"/>
                        <a:t>接口相联，并提供相应的电源，向</a:t>
                      </a:r>
                      <a:r>
                        <a:rPr lang="en-US" altLang="zh-CN" sz="1050" dirty="0" smtClean="0"/>
                        <a:t>RS45</a:t>
                      </a:r>
                      <a:r>
                        <a:rPr lang="zh-CN" altLang="en-US" sz="1050" dirty="0" smtClean="0"/>
                        <a:t>发送指令。本设备只能用于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100</a:t>
                      </a:r>
                      <a:r>
                        <a:rPr lang="zh-CN" altLang="en-US" sz="1050" dirty="0" smtClean="0"/>
                        <a:t>米以内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4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4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SG-USB-Y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USB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5V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USB</a:t>
                      </a:r>
                      <a:r>
                        <a:rPr lang="zh-CN" altLang="en-US" sz="1050" dirty="0" smtClean="0"/>
                        <a:t>取电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圆形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100~110dB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2</a:t>
                      </a:r>
                      <a:r>
                        <a:rPr lang="zh-CN" altLang="en-US" sz="1050" dirty="0" smtClean="0"/>
                        <a:t>种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不可控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控制简单，直接与电脑的</a:t>
                      </a:r>
                      <a:r>
                        <a:rPr lang="en-US" altLang="zh-CN" sz="1050" dirty="0" smtClean="0"/>
                        <a:t>USB</a:t>
                      </a:r>
                      <a:r>
                        <a:rPr lang="zh-CN" altLang="en-US" sz="1050" dirty="0" smtClean="0"/>
                        <a:t>相联，生成虚拟串口，向虚拟串口发送指令。本设备可用于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室内或室外报警提醒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5</a:t>
                      </a:r>
                      <a:r>
                        <a:rPr lang="zh-CN" altLang="en-US" sz="1050" dirty="0" smtClean="0"/>
                        <a:t>米以内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33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5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SG-485-Y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RS485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直流</a:t>
                      </a:r>
                      <a:r>
                        <a:rPr lang="en-US" altLang="zh-CN" sz="1050" dirty="0" smtClean="0"/>
                        <a:t>12V~24V</a:t>
                      </a:r>
                      <a:endParaRPr lang="zh-CN" altLang="en-US" sz="1050" dirty="0" smtClean="0"/>
                    </a:p>
                    <a:p>
                      <a:pPr algn="ctr"/>
                      <a:r>
                        <a:rPr lang="zh-CN" altLang="en-US" sz="1050" dirty="0" smtClean="0"/>
                        <a:t>或交流</a:t>
                      </a:r>
                      <a:endParaRPr lang="en-US" altLang="zh-CN" sz="1050" dirty="0" smtClean="0"/>
                    </a:p>
                    <a:p>
                      <a:pPr algn="ctr"/>
                      <a:r>
                        <a:rPr lang="en-US" altLang="zh-CN" sz="1050" dirty="0" smtClean="0"/>
                        <a:t>9V~18V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圆形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100~110dB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2</a:t>
                      </a:r>
                      <a:r>
                        <a:rPr lang="zh-CN" altLang="en-US" sz="1050" dirty="0" smtClean="0"/>
                        <a:t>种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不可控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联接较为复杂，设备的</a:t>
                      </a:r>
                      <a:r>
                        <a:rPr lang="en-US" altLang="zh-CN" sz="1050" dirty="0" smtClean="0"/>
                        <a:t>RS485</a:t>
                      </a:r>
                      <a:r>
                        <a:rPr lang="zh-CN" altLang="en-US" sz="1050" dirty="0" smtClean="0"/>
                        <a:t>接口相联，并提供相应的电源，向</a:t>
                      </a:r>
                      <a:r>
                        <a:rPr lang="en-US" altLang="zh-CN" sz="1050" dirty="0" smtClean="0"/>
                        <a:t>RS45</a:t>
                      </a:r>
                      <a:r>
                        <a:rPr lang="zh-CN" altLang="en-US" sz="1050" dirty="0" smtClean="0"/>
                        <a:t>发送指令。本设备可用于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室内或室外报警提醒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100</a:t>
                      </a:r>
                      <a:r>
                        <a:rPr lang="zh-CN" altLang="en-US" sz="1050" dirty="0" smtClean="0"/>
                        <a:t>米以内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6325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6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SG-485-YS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RS485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直流</a:t>
                      </a:r>
                      <a:r>
                        <a:rPr lang="en-US" altLang="zh-CN" sz="1050" dirty="0" smtClean="0"/>
                        <a:t>12V~24V</a:t>
                      </a:r>
                      <a:endParaRPr lang="zh-CN" altLang="en-US" sz="1050" dirty="0" smtClean="0"/>
                    </a:p>
                    <a:p>
                      <a:pPr algn="ctr"/>
                      <a:r>
                        <a:rPr lang="zh-CN" altLang="en-US" sz="1050" dirty="0" smtClean="0"/>
                        <a:t>或交流</a:t>
                      </a:r>
                      <a:endParaRPr lang="en-US" altLang="zh-CN" sz="1050" dirty="0" smtClean="0"/>
                    </a:p>
                    <a:p>
                      <a:pPr algn="ctr"/>
                      <a:r>
                        <a:rPr lang="en-US" altLang="zh-CN" sz="1050" dirty="0" smtClean="0"/>
                        <a:t>9V~18V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圆形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100~110dB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报警声音由用户自定义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可控</a:t>
                      </a:r>
                      <a:endParaRPr lang="zh-CN" altLang="en-US" sz="10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联接较为复杂，设备的</a:t>
                      </a:r>
                      <a:r>
                        <a:rPr lang="en-US" altLang="zh-CN" sz="1050" dirty="0" smtClean="0"/>
                        <a:t>RS485</a:t>
                      </a:r>
                      <a:r>
                        <a:rPr lang="zh-CN" altLang="en-US" sz="1050" dirty="0" smtClean="0"/>
                        <a:t>接口相联，并提供相应的电源，向</a:t>
                      </a:r>
                      <a:r>
                        <a:rPr lang="en-US" altLang="zh-CN" sz="1050" dirty="0" smtClean="0"/>
                        <a:t>RS45</a:t>
                      </a:r>
                      <a:r>
                        <a:rPr lang="zh-CN" altLang="en-US" sz="1050" dirty="0" smtClean="0"/>
                        <a:t>发送指令。本设备可用于</a:t>
                      </a:r>
                      <a:r>
                        <a:rPr lang="zh-CN" altLang="en-US" sz="1050" b="1" dirty="0" smtClean="0">
                          <a:solidFill>
                            <a:srgbClr val="C00000"/>
                          </a:solidFill>
                        </a:rPr>
                        <a:t>室内或室外报警提醒</a:t>
                      </a:r>
                      <a:r>
                        <a:rPr lang="zh-CN" altLang="en-US" sz="1050" dirty="0" smtClean="0"/>
                        <a:t>。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100</a:t>
                      </a:r>
                      <a:r>
                        <a:rPr lang="zh-CN" altLang="en-US" sz="1050" dirty="0" smtClean="0"/>
                        <a:t>米以内</a:t>
                      </a:r>
                      <a:endParaRPr lang="en-US" altLang="zh-CN" sz="105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dirty="0" smtClean="0"/>
                        <a:t>（本产品正在测量中，即将量产）</a:t>
                      </a: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1604839" y="159941"/>
            <a:ext cx="6336704" cy="926306"/>
          </a:xfrm>
        </p:spPr>
        <p:txBody>
          <a:bodyPr>
            <a:normAutofit/>
          </a:bodyPr>
          <a:lstStyle/>
          <a:p>
            <a:pPr rtl="0" fontAlgn="base"/>
            <a:r>
              <a:rPr lang="zh-CN" altLang="zh-CN" sz="3200" b="1" kern="1200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声光报警器选型表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25919" y="1888133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7927" y="2680221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7927" y="3328293"/>
            <a:ext cx="671736" cy="67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7927" y="4048373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397927" y="4768453"/>
            <a:ext cx="743744" cy="74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397927" y="5776565"/>
            <a:ext cx="743744" cy="74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标题 71"/>
          <p:cNvSpPr>
            <a:spLocks noGrp="1"/>
          </p:cNvSpPr>
          <p:nvPr>
            <p:ph type="title" idx="4294967295"/>
          </p:nvPr>
        </p:nvSpPr>
        <p:spPr>
          <a:xfrm>
            <a:off x="1388815" y="231949"/>
            <a:ext cx="4753049" cy="782290"/>
          </a:xfrm>
        </p:spPr>
        <p:txBody>
          <a:bodyPr/>
          <a:lstStyle/>
          <a:p>
            <a:pPr rtl="0" fontAlgn="base"/>
            <a:r>
              <a:rPr lang="zh-CN" altLang="en-US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产品现场应用实例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80903" y="1960141"/>
            <a:ext cx="3351113" cy="449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3431" y="2680221"/>
            <a:ext cx="4248472" cy="317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>
          <a:xfrm>
            <a:off x="2468935" y="145608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海关车辆自动检测报警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81503" y="21761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车道车辆过检异常报警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81703" y="2680221"/>
            <a:ext cx="19442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6357367" y="3544317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直接电脑的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" name="Picture 2" descr="C:\Users\Administrator\Desktop\新建文件夹 (2)\未标题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5359" y="4048373"/>
            <a:ext cx="1728192" cy="2596163"/>
          </a:xfrm>
          <a:prstGeom prst="rect">
            <a:avLst/>
          </a:prstGeom>
          <a:noFill/>
        </p:spPr>
      </p:pic>
      <p:sp>
        <p:nvSpPr>
          <p:cNvPr id="48" name="左右箭头 47"/>
          <p:cNvSpPr/>
          <p:nvPr/>
        </p:nvSpPr>
        <p:spPr>
          <a:xfrm rot="19850378">
            <a:off x="6872316" y="4809117"/>
            <a:ext cx="3196720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41743" y="4984477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左右箭头 49"/>
          <p:cNvSpPr/>
          <p:nvPr/>
        </p:nvSpPr>
        <p:spPr>
          <a:xfrm rot="21335937">
            <a:off x="7155722" y="5897711"/>
            <a:ext cx="3168352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9165679" y="2608213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方形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53711" y="4696445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圆形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149455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0533831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7149455" y="2320181"/>
            <a:ext cx="338437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301583" y="1960141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36887" y="2464197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使用方法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6727" y="3112269"/>
            <a:ext cx="518282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、根据系统到官网下载对应的驱动程序，并安装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、插入声光报警器，系统认到新设备生自动生成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虚拟串口：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、向虚拟串口发送指令即可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2791" y="4048373"/>
            <a:ext cx="34766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标题 71"/>
          <p:cNvSpPr>
            <a:spLocks noGrp="1"/>
          </p:cNvSpPr>
          <p:nvPr>
            <p:ph type="title" idx="4294967295"/>
          </p:nvPr>
        </p:nvSpPr>
        <p:spPr>
          <a:xfrm>
            <a:off x="1388815" y="231949"/>
            <a:ext cx="4753049" cy="782290"/>
          </a:xfrm>
        </p:spPr>
        <p:txBody>
          <a:bodyPr/>
          <a:lstStyle/>
          <a:p>
            <a:pPr rtl="0" fontAlgn="base"/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USB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07114">
            <a:off x="9908122" y="3902658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37287" y="3544317"/>
            <a:ext cx="314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直接电脑的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口和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接口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" name="Picture 2" descr="C:\Users\Administrator\Desktop\新建文件夹 (2)\未标题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5359" y="4048373"/>
            <a:ext cx="1728192" cy="2596163"/>
          </a:xfrm>
          <a:prstGeom prst="rect">
            <a:avLst/>
          </a:prstGeom>
          <a:noFill/>
        </p:spPr>
      </p:pic>
      <p:sp>
        <p:nvSpPr>
          <p:cNvPr id="53" name="TextBox 52"/>
          <p:cNvSpPr txBox="1"/>
          <p:nvPr/>
        </p:nvSpPr>
        <p:spPr>
          <a:xfrm>
            <a:off x="9885759" y="3400301"/>
            <a:ext cx="1934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149455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0533831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7149455" y="2320181"/>
            <a:ext cx="338437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301583" y="1960141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&lt;15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36887" y="2464197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使用方法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6727" y="3112269"/>
            <a:ext cx="51234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、将声光报警器的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DB9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接头插入电脑的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口，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将有一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线插入电脑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进行取电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、向电脑的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发送指令即可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标题 71"/>
          <p:cNvSpPr>
            <a:spLocks noGrp="1"/>
          </p:cNvSpPr>
          <p:nvPr>
            <p:ph type="title" idx="4294967295"/>
          </p:nvPr>
        </p:nvSpPr>
        <p:spPr>
          <a:xfrm>
            <a:off x="1388815" y="159941"/>
            <a:ext cx="6696744" cy="782290"/>
          </a:xfrm>
        </p:spPr>
        <p:txBody>
          <a:bodyPr/>
          <a:lstStyle/>
          <a:p>
            <a:pPr rtl="0" fontAlgn="base"/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RS232</a:t>
            </a:r>
            <a:r>
              <a:rPr lang="zh-CN" altLang="en-US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串口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r>
              <a:rPr lang="en-US" altLang="zh-CN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(</a:t>
            </a:r>
            <a:r>
              <a:rPr lang="zh-CN" altLang="en-US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电脑有串口</a:t>
            </a:r>
            <a:r>
              <a:rPr lang="en-US" altLang="zh-CN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)</a:t>
            </a:r>
            <a:endParaRPr lang="zh-CN" altLang="en-US" dirty="0"/>
          </a:p>
        </p:txBody>
      </p:sp>
      <p:sp>
        <p:nvSpPr>
          <p:cNvPr id="48" name="左右箭头 47"/>
          <p:cNvSpPr/>
          <p:nvPr/>
        </p:nvSpPr>
        <p:spPr>
          <a:xfrm>
            <a:off x="7005439" y="4624437"/>
            <a:ext cx="3196720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左右箭头 49"/>
          <p:cNvSpPr/>
          <p:nvPr/>
        </p:nvSpPr>
        <p:spPr>
          <a:xfrm rot="20873461">
            <a:off x="7070867" y="5454135"/>
            <a:ext cx="3279178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07114">
            <a:off x="9908122" y="3902658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29175" y="3328293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直接电脑的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" name="Picture 2" descr="C:\Users\Administrator\Desktop\新建文件夹 (2)\未标题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5159" y="3832349"/>
            <a:ext cx="1728192" cy="2596163"/>
          </a:xfrm>
          <a:prstGeom prst="rect">
            <a:avLst/>
          </a:prstGeom>
          <a:noFill/>
        </p:spPr>
      </p:pic>
      <p:sp>
        <p:nvSpPr>
          <p:cNvPr id="53" name="TextBox 52"/>
          <p:cNvSpPr txBox="1"/>
          <p:nvPr/>
        </p:nvSpPr>
        <p:spPr>
          <a:xfrm>
            <a:off x="9885759" y="3400301"/>
            <a:ext cx="1934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149455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0533831" y="196014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7149455" y="2320181"/>
            <a:ext cx="338437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301583" y="1960141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&lt;15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16807" y="217616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使用方法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08695" y="2680221"/>
            <a:ext cx="424847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、将声光报警器的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DB9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接头插入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口，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将有一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线插入电脑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进行取电；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、向电脑的虚拟串口发送指令即可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标题 71"/>
          <p:cNvSpPr>
            <a:spLocks noGrp="1"/>
          </p:cNvSpPr>
          <p:nvPr>
            <p:ph type="title" idx="4294967295"/>
          </p:nvPr>
        </p:nvSpPr>
        <p:spPr>
          <a:xfrm>
            <a:off x="1388815" y="159941"/>
            <a:ext cx="6696744" cy="782290"/>
          </a:xfrm>
        </p:spPr>
        <p:txBody>
          <a:bodyPr/>
          <a:lstStyle/>
          <a:p>
            <a:pPr rtl="0" fontAlgn="base"/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RS232</a:t>
            </a:r>
            <a:r>
              <a:rPr lang="zh-CN" altLang="en-US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串口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r>
              <a:rPr lang="en-US" altLang="zh-CN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(</a:t>
            </a:r>
            <a:r>
              <a:rPr lang="zh-CN" altLang="en-US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电脑无串口</a:t>
            </a:r>
            <a:r>
              <a:rPr lang="en-US" altLang="zh-CN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)</a:t>
            </a:r>
            <a:endParaRPr lang="zh-CN" altLang="en-US" dirty="0"/>
          </a:p>
        </p:txBody>
      </p:sp>
      <p:sp>
        <p:nvSpPr>
          <p:cNvPr id="48" name="左右箭头 47"/>
          <p:cNvSpPr/>
          <p:nvPr/>
        </p:nvSpPr>
        <p:spPr>
          <a:xfrm>
            <a:off x="8877647" y="4624437"/>
            <a:ext cx="1324512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左右箭头 49"/>
          <p:cNvSpPr/>
          <p:nvPr/>
        </p:nvSpPr>
        <p:spPr>
          <a:xfrm rot="21083442">
            <a:off x="5342424" y="5501110"/>
            <a:ext cx="4999761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94675">
            <a:off x="7248116" y="4091875"/>
            <a:ext cx="1656183" cy="139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左右箭头 16"/>
          <p:cNvSpPr/>
          <p:nvPr/>
        </p:nvSpPr>
        <p:spPr>
          <a:xfrm rot="20269232">
            <a:off x="5187120" y="4980870"/>
            <a:ext cx="1944216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89415" y="3904357"/>
            <a:ext cx="2498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Z-TEK </a:t>
            </a:r>
            <a:r>
              <a:rPr lang="zh-CN" altLang="en-US" b="1" dirty="0"/>
              <a:t>力</a:t>
            </a:r>
            <a:r>
              <a:rPr lang="zh-CN" altLang="en-US" b="1" dirty="0" smtClean="0"/>
              <a:t>特</a:t>
            </a:r>
            <a:r>
              <a:rPr lang="en-US" altLang="zh-CN" b="1" dirty="0" smtClean="0"/>
              <a:t>USB</a:t>
            </a:r>
            <a:r>
              <a:rPr lang="zh-CN" altLang="en-US" b="1" dirty="0" smtClean="0"/>
              <a:t>转</a:t>
            </a:r>
            <a:r>
              <a:rPr lang="en-US" altLang="zh-CN" b="1" dirty="0" smtClean="0"/>
              <a:t>RS232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5637287" cy="20321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467625" y="2540359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467625" y="1761543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81665" y="3960698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5200" y="3400302"/>
            <a:ext cx="504056" cy="16561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9256" y="3616326"/>
            <a:ext cx="864096" cy="12241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3352" y="3400302"/>
            <a:ext cx="432048" cy="16561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45400" y="3544318"/>
            <a:ext cx="144016" cy="136815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89416" y="3616326"/>
            <a:ext cx="720080" cy="12241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21464" y="3760342"/>
            <a:ext cx="288032" cy="93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93472" y="383235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93472" y="404837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93472" y="426439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93472" y="448042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789416" y="3832350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T/R+</a:t>
            </a:r>
            <a:endParaRPr lang="zh-CN" altLang="en-US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6789416" y="4048374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T/R-</a:t>
            </a:r>
            <a:endParaRPr lang="zh-CN" altLang="en-US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6789416" y="4264398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GND</a:t>
            </a:r>
            <a:endParaRPr lang="zh-CN" alt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6789416" y="4480422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VCC</a:t>
            </a:r>
            <a:endParaRPr lang="zh-CN" altLang="en-US" sz="900" dirty="0"/>
          </a:p>
        </p:txBody>
      </p:sp>
      <p:sp>
        <p:nvSpPr>
          <p:cNvPr id="22" name="矩形 21"/>
          <p:cNvSpPr/>
          <p:nvPr/>
        </p:nvSpPr>
        <p:spPr>
          <a:xfrm>
            <a:off x="4845200" y="2896246"/>
            <a:ext cx="2696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Z-TEK </a:t>
            </a:r>
            <a:r>
              <a:rPr lang="zh-CN" altLang="en-US" b="1" dirty="0"/>
              <a:t>力特 </a:t>
            </a:r>
            <a:r>
              <a:rPr lang="en-US" altLang="zh-CN" b="1" dirty="0"/>
              <a:t>RS232</a:t>
            </a:r>
            <a:r>
              <a:rPr lang="zh-CN" altLang="en-US" b="1" dirty="0"/>
              <a:t>转</a:t>
            </a:r>
            <a:r>
              <a:rPr lang="en-US" altLang="zh-CN" b="1" dirty="0"/>
              <a:t>RS485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100783" y="2608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接电脑的串口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直接连接符 24"/>
          <p:cNvCxnSpPr>
            <a:stCxn id="14" idx="6"/>
          </p:cNvCxnSpPr>
          <p:nvPr/>
        </p:nvCxnSpPr>
        <p:spPr>
          <a:xfrm>
            <a:off x="7437488" y="3904358"/>
            <a:ext cx="18002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437488" y="3976366"/>
            <a:ext cx="1800200" cy="144016"/>
          </a:xfrm>
          <a:prstGeom prst="line">
            <a:avLst/>
          </a:prstGeom>
          <a:ln w="508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97528" y="3976366"/>
            <a:ext cx="1476164" cy="18002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941544" y="4048374"/>
            <a:ext cx="1368152" cy="1800201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34165">
            <a:off x="6279980" y="5587621"/>
            <a:ext cx="1862678" cy="87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7869536" y="3616326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R+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53512" y="4120382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绿色线接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R-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73592" y="520050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红黑色线电源，不分正负</a:t>
            </a:r>
            <a:endParaRPr lang="en-US" altLang="zh-CN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电压</a:t>
            </a:r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12V~24V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77848" y="2536206"/>
            <a:ext cx="1478111" cy="15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istrator\Desktop\新建文件夹 (2)\未标题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6768" y="3040262"/>
            <a:ext cx="1728192" cy="2596163"/>
          </a:xfrm>
          <a:prstGeom prst="rect">
            <a:avLst/>
          </a:prstGeom>
          <a:noFill/>
        </p:spPr>
      </p:pic>
      <p:sp>
        <p:nvSpPr>
          <p:cNvPr id="23" name="左右箭头 22"/>
          <p:cNvSpPr/>
          <p:nvPr/>
        </p:nvSpPr>
        <p:spPr>
          <a:xfrm rot="492428">
            <a:off x="1682382" y="3893350"/>
            <a:ext cx="2892777" cy="285083"/>
          </a:xfrm>
          <a:prstGeom prst="leftRightArrow">
            <a:avLst>
              <a:gd name="adj1" fmla="val 34568"/>
              <a:gd name="adj2" fmla="val 164775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29176" y="3616326"/>
            <a:ext cx="216024" cy="12241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9237688" y="3760342"/>
            <a:ext cx="1440160" cy="252602"/>
          </a:xfrm>
          <a:prstGeom prst="line">
            <a:avLst/>
          </a:prstGeom>
          <a:ln w="381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24719" y="1888133"/>
            <a:ext cx="1180931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3477047" y="1240061"/>
            <a:ext cx="0" cy="6480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8301583" y="1240061"/>
            <a:ext cx="0" cy="6480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532831" y="131206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设备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21263" y="1312069"/>
            <a:ext cx="1964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RS232(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串口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25719" y="1168053"/>
            <a:ext cx="1934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RS485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声光报警器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方形或圆形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149455" y="232018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1037887" y="2320181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7149455" y="2680221"/>
            <a:ext cx="381642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01583" y="2320181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线路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&gt;15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米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标题 49"/>
          <p:cNvSpPr>
            <a:spLocks noGrp="1"/>
          </p:cNvSpPr>
          <p:nvPr>
            <p:ph type="title" idx="4294967295"/>
          </p:nvPr>
        </p:nvSpPr>
        <p:spPr>
          <a:xfrm>
            <a:off x="1316807" y="159941"/>
            <a:ext cx="6337225" cy="926306"/>
          </a:xfrm>
        </p:spPr>
        <p:txBody>
          <a:bodyPr/>
          <a:lstStyle/>
          <a:p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RS485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声光报警器测试连接图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(</a:t>
            </a:r>
            <a:r>
              <a:rPr lang="zh-CN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电脑有串口</a:t>
            </a:r>
            <a:r>
              <a:rPr lang="en-US" altLang="zh-CN" sz="2400" b="1" kern="12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黑体"/>
                <a:ea typeface="黑体"/>
                <a:cs typeface="+mn-cs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289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45" grpId="0"/>
      <p:bldP spid="46" grpId="0"/>
      <p:bldP spid="7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4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D0CECE"/>
      </a:accent2>
      <a:accent3>
        <a:srgbClr val="000000"/>
      </a:accent3>
      <a:accent4>
        <a:srgbClr val="D0CECE"/>
      </a:accent4>
      <a:accent5>
        <a:srgbClr val="000000"/>
      </a:accent5>
      <a:accent6>
        <a:srgbClr val="D0CECE"/>
      </a:accent6>
      <a:hlink>
        <a:srgbClr val="000000"/>
      </a:hlink>
      <a:folHlink>
        <a:srgbClr val="D0CEC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899</Words>
  <Application>Microsoft Office PowerPoint</Application>
  <PresentationFormat>自定义</PresentationFormat>
  <Paragraphs>192</Paragraphs>
  <Slides>11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第一PPT，www.1ppt.com</vt:lpstr>
      <vt:lpstr>产品选型及测试应用说明</vt:lpstr>
      <vt:lpstr>目录</vt:lpstr>
      <vt:lpstr>产品特点</vt:lpstr>
      <vt:lpstr>声光报警器选型表</vt:lpstr>
      <vt:lpstr>产品现场应用实例</vt:lpstr>
      <vt:lpstr>USB声光报警器测试连接图</vt:lpstr>
      <vt:lpstr>RS232串口声光报警器测试连接图(电脑有串口)</vt:lpstr>
      <vt:lpstr>RS232串口声光报警器测试连接图(电脑无串口)</vt:lpstr>
      <vt:lpstr>RS485声光报警器测试连接图(电脑有串口)</vt:lpstr>
      <vt:lpstr>RS485声光报警器测试连接图(电脑无串口)</vt:lpstr>
      <vt:lpstr>RS485声光报警器测试连接图(电脑有485接口)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创意线条</dc:title>
  <dc:creator/>
  <cp:keywords>第一PPT模板网：www.1ppt.com</cp:keywords>
  <cp:lastModifiedBy/>
  <cp:revision>1</cp:revision>
  <dcterms:created xsi:type="dcterms:W3CDTF">2016-10-17T14:00:15Z</dcterms:created>
  <dcterms:modified xsi:type="dcterms:W3CDTF">2018-04-17T02:07:54Z</dcterms:modified>
</cp:coreProperties>
</file>